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8"/>
  </p:notesMasterIdLst>
  <p:handoutMasterIdLst>
    <p:handoutMasterId r:id="rId9"/>
  </p:handoutMasterIdLst>
  <p:sldIdLst>
    <p:sldId id="1136" r:id="rId3"/>
    <p:sldId id="274" r:id="rId4"/>
    <p:sldId id="281" r:id="rId5"/>
    <p:sldId id="1387" r:id="rId6"/>
    <p:sldId id="1386" r:id="rId7"/>
  </p:sldIdLst>
  <p:sldSz cx="12192000" cy="6858000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ne Carmona Geia" initials="MCG" lastIdx="1" clrIdx="0">
    <p:extLst>
      <p:ext uri="{19B8F6BF-5375-455C-9EA6-DF929625EA0E}">
        <p15:presenceInfo xmlns:p15="http://schemas.microsoft.com/office/powerpoint/2012/main" userId="Mariane Carmona Ge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D7F5F9"/>
    <a:srgbClr val="3333FF"/>
    <a:srgbClr val="4382FF"/>
    <a:srgbClr val="C9FFFF"/>
    <a:srgbClr val="FF9F4F"/>
    <a:srgbClr val="0000FF"/>
    <a:srgbClr val="008000"/>
    <a:srgbClr val="C1D6FF"/>
    <a:srgbClr val="85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250" autoAdjust="0"/>
    <p:restoredTop sz="94599" autoAdjust="0"/>
  </p:normalViewPr>
  <p:slideViewPr>
    <p:cSldViewPr>
      <p:cViewPr varScale="1">
        <p:scale>
          <a:sx n="73" d="100"/>
          <a:sy n="73" d="100"/>
        </p:scale>
        <p:origin x="162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6212"/>
    </p:cViewPr>
  </p:sorterViewPr>
  <p:notesViewPr>
    <p:cSldViewPr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8FD844D3-37BB-4C73-87DC-D77163BA9DB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7E0B4FB1-AD47-49BB-9A24-B881BB10DE3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04" name="Rectangle 4">
            <a:extLst>
              <a:ext uri="{FF2B5EF4-FFF2-40B4-BE49-F238E27FC236}">
                <a16:creationId xmlns:a16="http://schemas.microsoft.com/office/drawing/2014/main" id="{C097F4AD-2829-48A9-ABF0-17DDE5B63F0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05" name="Rectangle 5">
            <a:extLst>
              <a:ext uri="{FF2B5EF4-FFF2-40B4-BE49-F238E27FC236}">
                <a16:creationId xmlns:a16="http://schemas.microsoft.com/office/drawing/2014/main" id="{7BA53460-2316-4B74-BF13-D1AA3F497CC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762DE4-CC63-4EB9-87BE-78602D3BE1E6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984602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836FDFC6-7ECE-439C-ADC7-A28418DED76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575DC8F-6C99-4C98-B8CB-18E0ADB5D76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3492" name="Rectangle 4">
            <a:extLst>
              <a:ext uri="{FF2B5EF4-FFF2-40B4-BE49-F238E27FC236}">
                <a16:creationId xmlns:a16="http://schemas.microsoft.com/office/drawing/2014/main" id="{FF02FA0F-6B92-4E63-A941-D8CBFAA352C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69672BF1-0D93-4CA1-816B-4F87B3B9BE5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DFC830B7-FF7F-4875-BFE3-DA0149F256A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F489BC39-9E53-4FF7-90BD-DDEEDE2DC0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3B0723-E6AF-474E-BDB1-06946789DB55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494297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FB49DE94-EDCA-4E55-B030-F32B00C0338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406F-766D-4D39-ABBB-6C7E19F05BC3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1774171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A49FBBD9-7A3D-4D5E-8BCE-C86B44FB771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40C137-66AA-4F5C-A822-8A92683ED853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4284914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4FA1CD82-75AE-4EB5-8A3E-25996930F2F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07AA6F-E1F1-4FB9-AE31-F7AC70AE29FB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1234784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BD18997F-2621-4CDD-A077-144D1383FA3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B9CFDF-632B-48EA-99E0-B5C8949276D9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3602523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ítulo e conteúdo em cima do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10972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3938589"/>
            <a:ext cx="10972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2C16B7FB-8AF0-4162-BA2A-C55B88D582F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A54CF2-FB2F-4EAB-BAC3-2EA034AD903F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4120505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pt-BR" noProof="0"/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895CADE1-3179-4BDE-9412-E544C53EF41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CFCE7F-5668-4D71-81C5-5B586DB7D065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3565663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</p:spTree>
    <p:extLst>
      <p:ext uri="{BB962C8B-B14F-4D97-AF65-F5344CB8AC3E}">
        <p14:creationId xmlns:p14="http://schemas.microsoft.com/office/powerpoint/2010/main" val="14473509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785646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5092999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760262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656878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9FF578D6-4343-4561-AE3B-5321D09E68B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7EEFC0-0B8E-48DB-9CEA-25918D454089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394426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193835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95018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2481311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582096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2724432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686245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A56C3FB8-0347-4BA1-A32F-A6B731E6A05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313CA7-144D-4935-B4EF-39AF883D5123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200717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9F5AE6BD-2BFA-4874-AA56-DD22AC9B434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B100A0-95D0-4AB8-B3A0-6AB96962088B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58393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DCD223BE-ABAB-4B59-96EE-D8790CE337B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4C738E-B7E4-4288-916E-5A7553250D42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3780700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AD93E160-32FE-4BCA-A448-E81BD36E3C6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FCA2F0-9578-4FAE-B656-D51E5CDE2DA2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364504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>
            <a:extLst>
              <a:ext uri="{FF2B5EF4-FFF2-40B4-BE49-F238E27FC236}">
                <a16:creationId xmlns:a16="http://schemas.microsoft.com/office/drawing/2014/main" id="{21C04890-6954-4112-8A85-E7C244BEFFD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14A1B7-9A5C-4CA5-81C1-B4E39257CBCF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709613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DF1450B9-8465-46FE-B679-FA07F088949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5C0A5-887C-4770-A461-5A73A0392F52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3314335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82792619-3902-4691-88E6-74F2CF00CFE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4A5D08-2D68-46A7-AFB1-95CF9B5B3292}" type="slidenum">
              <a:rPr lang="pt-BR" altLang="en-US"/>
              <a:pPr/>
              <a:t>‹nº›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378783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>
            <a:extLst>
              <a:ext uri="{FF2B5EF4-FFF2-40B4-BE49-F238E27FC236}">
                <a16:creationId xmlns:a16="http://schemas.microsoft.com/office/drawing/2014/main" id="{59D5AF16-E7C6-4AA5-85E6-43CA8B98116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01051" y="6597650"/>
            <a:ext cx="34544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8C2885FE-AB3D-4AED-80B1-7E04B2243259}" type="slidenum">
              <a:rPr lang="pt-BR" altLang="en-US"/>
              <a:pPr/>
              <a:t>‹nº›</a:t>
            </a:fld>
            <a:endParaRPr lang="pt-B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8DF46659-C815-4DE4-9D6E-57226A3260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n-US"/>
              <a:t>Clique para editar o estilo do título mestre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432FA6D4-B8DA-4900-A507-03024FFBB0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n-US"/>
              <a:t>Clique para editar os estilos do texto mestre</a:t>
            </a:r>
          </a:p>
          <a:p>
            <a:pPr lvl="1"/>
            <a:r>
              <a:rPr lang="pt-BR" altLang="en-US"/>
              <a:t>Segundo nível</a:t>
            </a:r>
          </a:p>
          <a:p>
            <a:pPr lvl="2"/>
            <a:r>
              <a:rPr lang="pt-BR" altLang="en-US"/>
              <a:t>Terceiro nível</a:t>
            </a:r>
          </a:p>
          <a:p>
            <a:pPr lvl="3"/>
            <a:r>
              <a:rPr lang="pt-BR" altLang="en-US"/>
              <a:t>Quarto nível</a:t>
            </a:r>
          </a:p>
          <a:p>
            <a:pPr lvl="4"/>
            <a:r>
              <a:rPr lang="pt-BR" altLang="en-US"/>
              <a:t>Quinto nível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" t="1206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7" name="Espaço Reservado para Número de Slide 2">
            <a:extLst>
              <a:ext uri="{FF2B5EF4-FFF2-40B4-BE49-F238E27FC236}">
                <a16:creationId xmlns:a16="http://schemas.microsoft.com/office/drawing/2014/main" id="{6A7E009E-01B4-4193-936E-33FB574DE84D}"/>
              </a:ext>
            </a:extLst>
          </p:cNvPr>
          <p:cNvSpPr txBox="1">
            <a:spLocks/>
          </p:cNvSpPr>
          <p:nvPr/>
        </p:nvSpPr>
        <p:spPr bwMode="auto">
          <a:xfrm>
            <a:off x="11782696" y="6459315"/>
            <a:ext cx="343989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pPr algn="ctr"/>
            <a:fld id="{097ACE94-7FE2-4788-BBEF-C7BABE1F7098}" type="slidenum">
              <a:rPr lang="en-US" altLang="es-PE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pPr algn="ctr"/>
              <a:t>1</a:t>
            </a:fld>
            <a:r>
              <a:rPr lang="en-US" altLang="es-PE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4" t="16575" b="14487"/>
          <a:stretch/>
        </p:blipFill>
        <p:spPr>
          <a:xfrm>
            <a:off x="3879508" y="1235255"/>
            <a:ext cx="4432983" cy="3445600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542203A9-ECB2-445C-82C9-F8DF795EB44F}"/>
              </a:ext>
            </a:extLst>
          </p:cNvPr>
          <p:cNvSpPr/>
          <p:nvPr/>
        </p:nvSpPr>
        <p:spPr>
          <a:xfrm>
            <a:off x="-77012" y="5321911"/>
            <a:ext cx="12192000" cy="72085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pt-BR" sz="3600" b="1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Ishikawa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SzPct val="63000"/>
            </a:pP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00" lvl="1" indent="-285732" algn="ctr">
              <a:buSzPct val="63000"/>
              <a:buFont typeface="Wingdings" panose="05000000000000000000" pitchFamily="2" charset="2"/>
              <a:buChar char="q"/>
            </a:pP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00" lvl="1" indent="-285732" algn="ctr">
              <a:buSzPct val="63000"/>
              <a:buFont typeface="Wingdings" panose="05000000000000000000" pitchFamily="2" charset="2"/>
              <a:buChar char="q"/>
            </a:pP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745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m 34">
            <a:extLst>
              <a:ext uri="{FF2B5EF4-FFF2-40B4-BE49-F238E27FC236}">
                <a16:creationId xmlns:a16="http://schemas.microsoft.com/office/drawing/2014/main" id="{FF4D5EEF-E40D-4704-B35A-CD5B3F3056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" t="392" r="198" b="1544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cxnSp>
        <p:nvCxnSpPr>
          <p:cNvPr id="152" name="Conector reto 151">
            <a:extLst>
              <a:ext uri="{FF2B5EF4-FFF2-40B4-BE49-F238E27FC236}">
                <a16:creationId xmlns:a16="http://schemas.microsoft.com/office/drawing/2014/main" id="{BE98FD8E-B648-4119-A818-A4A0B4BAB6DE}"/>
              </a:ext>
            </a:extLst>
          </p:cNvPr>
          <p:cNvCxnSpPr>
            <a:cxnSpLocks/>
          </p:cNvCxnSpPr>
          <p:nvPr/>
        </p:nvCxnSpPr>
        <p:spPr>
          <a:xfrm flipH="1">
            <a:off x="1917286" y="3316667"/>
            <a:ext cx="1537157" cy="138311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B9ACEFBA-8B4A-4D93-84D5-AEA711AFB15B}"/>
              </a:ext>
            </a:extLst>
          </p:cNvPr>
          <p:cNvSpPr/>
          <p:nvPr/>
        </p:nvSpPr>
        <p:spPr>
          <a:xfrm>
            <a:off x="2110154" y="1108473"/>
            <a:ext cx="5210628" cy="72582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DA257167-2A16-4691-B00B-870C03F8FC34}"/>
              </a:ext>
            </a:extLst>
          </p:cNvPr>
          <p:cNvSpPr/>
          <p:nvPr/>
        </p:nvSpPr>
        <p:spPr>
          <a:xfrm>
            <a:off x="2044839" y="1032422"/>
            <a:ext cx="5210628" cy="72582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142" name="Retângulo 141">
            <a:extLst>
              <a:ext uri="{FF2B5EF4-FFF2-40B4-BE49-F238E27FC236}">
                <a16:creationId xmlns:a16="http://schemas.microsoft.com/office/drawing/2014/main" id="{96CFAFBE-9CB4-44FA-96CC-F6301F3DEFFC}"/>
              </a:ext>
            </a:extLst>
          </p:cNvPr>
          <p:cNvSpPr/>
          <p:nvPr/>
        </p:nvSpPr>
        <p:spPr>
          <a:xfrm>
            <a:off x="723879" y="402015"/>
            <a:ext cx="9763194" cy="55159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ISHIKAWA</a:t>
            </a:r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Espaço Reservado para Número de Slide 2">
            <a:extLst>
              <a:ext uri="{FF2B5EF4-FFF2-40B4-BE49-F238E27FC236}">
                <a16:creationId xmlns:a16="http://schemas.microsoft.com/office/drawing/2014/main" id="{E8789FAA-CB51-41BC-B0BF-101D1F4311F8}"/>
              </a:ext>
            </a:extLst>
          </p:cNvPr>
          <p:cNvSpPr txBox="1">
            <a:spLocks/>
          </p:cNvSpPr>
          <p:nvPr/>
        </p:nvSpPr>
        <p:spPr bwMode="auto">
          <a:xfrm>
            <a:off x="11632522" y="6401643"/>
            <a:ext cx="474616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pPr algn="ctr"/>
            <a:fld id="{097ACE94-7FE2-4788-BBEF-C7BABE1F7098}" type="slidenum">
              <a:rPr lang="en-US" altLang="es-PE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pPr algn="ctr"/>
              <a:t>2</a:t>
            </a:fld>
            <a:r>
              <a:rPr lang="en-US" altLang="es-PE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45" name="Retângulo: Cantos Arredondados 144">
            <a:extLst>
              <a:ext uri="{FF2B5EF4-FFF2-40B4-BE49-F238E27FC236}">
                <a16:creationId xmlns:a16="http://schemas.microsoft.com/office/drawing/2014/main" id="{44647201-5E78-4E58-B091-E2CC098CA67D}"/>
              </a:ext>
            </a:extLst>
          </p:cNvPr>
          <p:cNvSpPr/>
          <p:nvPr/>
        </p:nvSpPr>
        <p:spPr>
          <a:xfrm>
            <a:off x="8107855" y="2852936"/>
            <a:ext cx="1907177" cy="927463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>
                <a:solidFill>
                  <a:schemeClr val="bg1"/>
                </a:solidFill>
              </a:rPr>
              <a:t>Problema</a:t>
            </a:r>
            <a:endParaRPr lang="pt-BR" sz="2800" dirty="0">
              <a:solidFill>
                <a:schemeClr val="bg1"/>
              </a:solidFill>
            </a:endParaRPr>
          </a:p>
        </p:txBody>
      </p:sp>
      <p:cxnSp>
        <p:nvCxnSpPr>
          <p:cNvPr id="146" name="Conector reto 145">
            <a:extLst>
              <a:ext uri="{FF2B5EF4-FFF2-40B4-BE49-F238E27FC236}">
                <a16:creationId xmlns:a16="http://schemas.microsoft.com/office/drawing/2014/main" id="{119A7004-B9AF-443E-8E1A-940A67DFD635}"/>
              </a:ext>
            </a:extLst>
          </p:cNvPr>
          <p:cNvCxnSpPr>
            <a:stCxn id="145" idx="1"/>
          </p:cNvCxnSpPr>
          <p:nvPr/>
        </p:nvCxnSpPr>
        <p:spPr>
          <a:xfrm flipH="1">
            <a:off x="844906" y="3316668"/>
            <a:ext cx="7262949" cy="3265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ector reto 146">
            <a:extLst>
              <a:ext uri="{FF2B5EF4-FFF2-40B4-BE49-F238E27FC236}">
                <a16:creationId xmlns:a16="http://schemas.microsoft.com/office/drawing/2014/main" id="{FA0E835A-57EA-4DF7-8DD8-5B5403C9DA3C}"/>
              </a:ext>
            </a:extLst>
          </p:cNvPr>
          <p:cNvCxnSpPr/>
          <p:nvPr/>
        </p:nvCxnSpPr>
        <p:spPr>
          <a:xfrm flipH="1" flipV="1">
            <a:off x="6034312" y="1700133"/>
            <a:ext cx="1410788" cy="161653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ector reto 147">
            <a:extLst>
              <a:ext uri="{FF2B5EF4-FFF2-40B4-BE49-F238E27FC236}">
                <a16:creationId xmlns:a16="http://schemas.microsoft.com/office/drawing/2014/main" id="{4679D480-035C-499A-9399-F01A167253E2}"/>
              </a:ext>
            </a:extLst>
          </p:cNvPr>
          <p:cNvCxnSpPr>
            <a:cxnSpLocks/>
          </p:cNvCxnSpPr>
          <p:nvPr/>
        </p:nvCxnSpPr>
        <p:spPr>
          <a:xfrm flipH="1">
            <a:off x="5934069" y="3316667"/>
            <a:ext cx="1537157" cy="138311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ector reto 148">
            <a:extLst>
              <a:ext uri="{FF2B5EF4-FFF2-40B4-BE49-F238E27FC236}">
                <a16:creationId xmlns:a16="http://schemas.microsoft.com/office/drawing/2014/main" id="{CB2AF2E7-703C-4081-938D-48A43B3F78E9}"/>
              </a:ext>
            </a:extLst>
          </p:cNvPr>
          <p:cNvCxnSpPr/>
          <p:nvPr/>
        </p:nvCxnSpPr>
        <p:spPr>
          <a:xfrm flipH="1" flipV="1">
            <a:off x="4037279" y="1700133"/>
            <a:ext cx="1410788" cy="161653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ector reto 149">
            <a:extLst>
              <a:ext uri="{FF2B5EF4-FFF2-40B4-BE49-F238E27FC236}">
                <a16:creationId xmlns:a16="http://schemas.microsoft.com/office/drawing/2014/main" id="{569A26FC-8631-48AA-A27C-5D96DCB82B5E}"/>
              </a:ext>
            </a:extLst>
          </p:cNvPr>
          <p:cNvCxnSpPr>
            <a:cxnSpLocks/>
          </p:cNvCxnSpPr>
          <p:nvPr/>
        </p:nvCxnSpPr>
        <p:spPr>
          <a:xfrm flipH="1">
            <a:off x="3937036" y="3316667"/>
            <a:ext cx="1537157" cy="138311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ector reto 150">
            <a:extLst>
              <a:ext uri="{FF2B5EF4-FFF2-40B4-BE49-F238E27FC236}">
                <a16:creationId xmlns:a16="http://schemas.microsoft.com/office/drawing/2014/main" id="{CA56D6EE-B97D-43E2-8E90-AB9BA0843B30}"/>
              </a:ext>
            </a:extLst>
          </p:cNvPr>
          <p:cNvCxnSpPr/>
          <p:nvPr/>
        </p:nvCxnSpPr>
        <p:spPr>
          <a:xfrm flipH="1" flipV="1">
            <a:off x="2017529" y="1700133"/>
            <a:ext cx="1410788" cy="161653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CaixaDeTexto 152">
            <a:extLst>
              <a:ext uri="{FF2B5EF4-FFF2-40B4-BE49-F238E27FC236}">
                <a16:creationId xmlns:a16="http://schemas.microsoft.com/office/drawing/2014/main" id="{E277DF0B-9E9D-4CC4-99E8-0F03ED4451AA}"/>
              </a:ext>
            </a:extLst>
          </p:cNvPr>
          <p:cNvSpPr txBox="1"/>
          <p:nvPr/>
        </p:nvSpPr>
        <p:spPr>
          <a:xfrm>
            <a:off x="1406569" y="4792723"/>
            <a:ext cx="1138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Máquina</a:t>
            </a:r>
          </a:p>
        </p:txBody>
      </p:sp>
      <p:sp>
        <p:nvSpPr>
          <p:cNvPr id="154" name="CaixaDeTexto 153">
            <a:extLst>
              <a:ext uri="{FF2B5EF4-FFF2-40B4-BE49-F238E27FC236}">
                <a16:creationId xmlns:a16="http://schemas.microsoft.com/office/drawing/2014/main" id="{D6A279DC-3728-4463-90A4-B88F44CB5324}"/>
              </a:ext>
            </a:extLst>
          </p:cNvPr>
          <p:cNvSpPr txBox="1"/>
          <p:nvPr/>
        </p:nvSpPr>
        <p:spPr>
          <a:xfrm>
            <a:off x="3524657" y="4792723"/>
            <a:ext cx="1036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Método</a:t>
            </a:r>
          </a:p>
        </p:txBody>
      </p:sp>
      <p:sp>
        <p:nvSpPr>
          <p:cNvPr id="155" name="CaixaDeTexto 154">
            <a:extLst>
              <a:ext uri="{FF2B5EF4-FFF2-40B4-BE49-F238E27FC236}">
                <a16:creationId xmlns:a16="http://schemas.microsoft.com/office/drawing/2014/main" id="{4A285775-A10A-44CE-B936-72846488CB3A}"/>
              </a:ext>
            </a:extLst>
          </p:cNvPr>
          <p:cNvSpPr txBox="1"/>
          <p:nvPr/>
        </p:nvSpPr>
        <p:spPr>
          <a:xfrm>
            <a:off x="5566203" y="4792723"/>
            <a:ext cx="1586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Mão-de-obra</a:t>
            </a:r>
          </a:p>
        </p:txBody>
      </p:sp>
      <p:sp>
        <p:nvSpPr>
          <p:cNvPr id="156" name="CaixaDeTexto 155">
            <a:extLst>
              <a:ext uri="{FF2B5EF4-FFF2-40B4-BE49-F238E27FC236}">
                <a16:creationId xmlns:a16="http://schemas.microsoft.com/office/drawing/2014/main" id="{272301CB-210C-4879-A6DF-DC5137941E33}"/>
              </a:ext>
            </a:extLst>
          </p:cNvPr>
          <p:cNvSpPr txBox="1"/>
          <p:nvPr/>
        </p:nvSpPr>
        <p:spPr>
          <a:xfrm>
            <a:off x="1406569" y="1330801"/>
            <a:ext cx="1109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Medição</a:t>
            </a:r>
          </a:p>
        </p:txBody>
      </p:sp>
      <p:sp>
        <p:nvSpPr>
          <p:cNvPr id="157" name="CaixaDeTexto 156">
            <a:extLst>
              <a:ext uri="{FF2B5EF4-FFF2-40B4-BE49-F238E27FC236}">
                <a16:creationId xmlns:a16="http://schemas.microsoft.com/office/drawing/2014/main" id="{66C49088-3D0C-4732-AD4D-A46524819142}"/>
              </a:ext>
            </a:extLst>
          </p:cNvPr>
          <p:cNvSpPr txBox="1"/>
          <p:nvPr/>
        </p:nvSpPr>
        <p:spPr>
          <a:xfrm>
            <a:off x="3191859" y="1312917"/>
            <a:ext cx="1841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Meio Ambiente</a:t>
            </a:r>
          </a:p>
        </p:txBody>
      </p:sp>
      <p:sp>
        <p:nvSpPr>
          <p:cNvPr id="158" name="CaixaDeTexto 157">
            <a:extLst>
              <a:ext uri="{FF2B5EF4-FFF2-40B4-BE49-F238E27FC236}">
                <a16:creationId xmlns:a16="http://schemas.microsoft.com/office/drawing/2014/main" id="{CD3EDE24-3847-4F44-AAE1-0926D146B2CA}"/>
              </a:ext>
            </a:extLst>
          </p:cNvPr>
          <p:cNvSpPr txBox="1"/>
          <p:nvPr/>
        </p:nvSpPr>
        <p:spPr>
          <a:xfrm>
            <a:off x="5566203" y="1330801"/>
            <a:ext cx="1091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/>
              <a:t>Material</a:t>
            </a:r>
          </a:p>
        </p:txBody>
      </p:sp>
      <p:sp>
        <p:nvSpPr>
          <p:cNvPr id="176" name="Retângulo 175">
            <a:extLst>
              <a:ext uri="{FF2B5EF4-FFF2-40B4-BE49-F238E27FC236}">
                <a16:creationId xmlns:a16="http://schemas.microsoft.com/office/drawing/2014/main" id="{2216305E-3BB0-4AA8-936E-EEA729F9A314}"/>
              </a:ext>
            </a:extLst>
          </p:cNvPr>
          <p:cNvSpPr/>
          <p:nvPr/>
        </p:nvSpPr>
        <p:spPr>
          <a:xfrm>
            <a:off x="844906" y="5748811"/>
            <a:ext cx="9642167" cy="1645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2200">
                <a:solidFill>
                  <a:srgbClr val="002060"/>
                </a:solidFill>
                <a:latin typeface="Arial"/>
                <a:cs typeface="Arial"/>
              </a:rPr>
              <a:t>Use post-it para elencar as causas raízes potenciais do problema.</a:t>
            </a:r>
            <a:endParaRPr lang="pt-BR" sz="2200" dirty="0">
              <a:solidFill>
                <a:srgbClr val="002060"/>
              </a:solidFill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‒"/>
            </a:pPr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A653FE57-B520-4D46-8F78-66FE39B2F670}"/>
              </a:ext>
            </a:extLst>
          </p:cNvPr>
          <p:cNvSpPr/>
          <p:nvPr/>
        </p:nvSpPr>
        <p:spPr bwMode="auto">
          <a:xfrm>
            <a:off x="2163117" y="1829352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668BDFD3-38D1-421A-985A-4CEA96CFD6AF}"/>
              </a:ext>
            </a:extLst>
          </p:cNvPr>
          <p:cNvSpPr/>
          <p:nvPr/>
        </p:nvSpPr>
        <p:spPr bwMode="auto">
          <a:xfrm>
            <a:off x="4287502" y="1829352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417641E0-FB3F-4EDC-9192-E2ABB298E85C}"/>
              </a:ext>
            </a:extLst>
          </p:cNvPr>
          <p:cNvSpPr/>
          <p:nvPr/>
        </p:nvSpPr>
        <p:spPr bwMode="auto">
          <a:xfrm>
            <a:off x="6202714" y="1829352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B58B820B-99A0-4230-9B9F-0B1E1DF05438}"/>
              </a:ext>
            </a:extLst>
          </p:cNvPr>
          <p:cNvSpPr/>
          <p:nvPr/>
        </p:nvSpPr>
        <p:spPr bwMode="auto">
          <a:xfrm>
            <a:off x="2695970" y="2264240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B85D349C-5650-41BB-AC32-BFD62230B999}"/>
              </a:ext>
            </a:extLst>
          </p:cNvPr>
          <p:cNvSpPr/>
          <p:nvPr/>
        </p:nvSpPr>
        <p:spPr bwMode="auto">
          <a:xfrm>
            <a:off x="4718685" y="2349908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ECEA9E5A-7E1F-4E6A-A2E8-9390ED53011A}"/>
              </a:ext>
            </a:extLst>
          </p:cNvPr>
          <p:cNvSpPr/>
          <p:nvPr/>
        </p:nvSpPr>
        <p:spPr bwMode="auto">
          <a:xfrm>
            <a:off x="6792669" y="2349907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04C20E59-BACF-4E35-B4DE-F0765BF8DED2}"/>
              </a:ext>
            </a:extLst>
          </p:cNvPr>
          <p:cNvSpPr/>
          <p:nvPr/>
        </p:nvSpPr>
        <p:spPr bwMode="auto">
          <a:xfrm>
            <a:off x="2163117" y="4036976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0BC53B50-B29A-49B9-B071-FBE8C2D4C29E}"/>
              </a:ext>
            </a:extLst>
          </p:cNvPr>
          <p:cNvSpPr/>
          <p:nvPr/>
        </p:nvSpPr>
        <p:spPr bwMode="auto">
          <a:xfrm>
            <a:off x="4287502" y="4036976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Retângulo 29">
            <a:extLst>
              <a:ext uri="{FF2B5EF4-FFF2-40B4-BE49-F238E27FC236}">
                <a16:creationId xmlns:a16="http://schemas.microsoft.com/office/drawing/2014/main" id="{563173B9-3921-416A-BE4B-29E1F6C6F8D9}"/>
              </a:ext>
            </a:extLst>
          </p:cNvPr>
          <p:cNvSpPr/>
          <p:nvPr/>
        </p:nvSpPr>
        <p:spPr bwMode="auto">
          <a:xfrm>
            <a:off x="6202714" y="4036976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id="{882B5D76-1010-402F-A3FE-0D40D4546B58}"/>
              </a:ext>
            </a:extLst>
          </p:cNvPr>
          <p:cNvSpPr/>
          <p:nvPr/>
        </p:nvSpPr>
        <p:spPr bwMode="auto">
          <a:xfrm>
            <a:off x="2722386" y="3673135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6697CF85-75DE-428C-8A27-75B1B179D852}"/>
              </a:ext>
            </a:extLst>
          </p:cNvPr>
          <p:cNvSpPr/>
          <p:nvPr/>
        </p:nvSpPr>
        <p:spPr bwMode="auto">
          <a:xfrm>
            <a:off x="4718685" y="3589811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Retângulo 32">
            <a:extLst>
              <a:ext uri="{FF2B5EF4-FFF2-40B4-BE49-F238E27FC236}">
                <a16:creationId xmlns:a16="http://schemas.microsoft.com/office/drawing/2014/main" id="{DF244347-ABE3-41ED-83AD-9FFA87983414}"/>
              </a:ext>
            </a:extLst>
          </p:cNvPr>
          <p:cNvSpPr/>
          <p:nvPr/>
        </p:nvSpPr>
        <p:spPr bwMode="auto">
          <a:xfrm>
            <a:off x="6819309" y="3620125"/>
            <a:ext cx="313438" cy="470383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190E81AD-25D1-4EFF-A9AE-F5B2088EAEA7}"/>
              </a:ext>
            </a:extLst>
          </p:cNvPr>
          <p:cNvSpPr txBox="1"/>
          <p:nvPr/>
        </p:nvSpPr>
        <p:spPr>
          <a:xfrm>
            <a:off x="767408" y="6596390"/>
            <a:ext cx="3809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i="1"/>
              <a:t>© 2018. GradusCT.com.br - Todos os direitos reservados.</a:t>
            </a:r>
          </a:p>
        </p:txBody>
      </p:sp>
    </p:spTree>
    <p:extLst>
      <p:ext uri="{BB962C8B-B14F-4D97-AF65-F5344CB8AC3E}">
        <p14:creationId xmlns:p14="http://schemas.microsoft.com/office/powerpoint/2010/main" val="206644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m 40">
            <a:extLst>
              <a:ext uri="{FF2B5EF4-FFF2-40B4-BE49-F238E27FC236}">
                <a16:creationId xmlns:a16="http://schemas.microsoft.com/office/drawing/2014/main" id="{5AA9887A-EFBA-4A34-AECE-8C313763B7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" t="392" r="198" b="1544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B9ACEFBA-8B4A-4D93-84D5-AEA711AFB15B}"/>
              </a:ext>
            </a:extLst>
          </p:cNvPr>
          <p:cNvSpPr/>
          <p:nvPr/>
        </p:nvSpPr>
        <p:spPr>
          <a:xfrm>
            <a:off x="2110154" y="1371342"/>
            <a:ext cx="5210628" cy="72582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38ADCE61-36A9-455D-954C-4AC1B09414D5}"/>
              </a:ext>
            </a:extLst>
          </p:cNvPr>
          <p:cNvSpPr/>
          <p:nvPr/>
        </p:nvSpPr>
        <p:spPr>
          <a:xfrm>
            <a:off x="762048" y="1218389"/>
            <a:ext cx="11019691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Abaixo estão as possíveis </a:t>
            </a:r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causas </a:t>
            </a:r>
            <a:r>
              <a:rPr lang="pt-BR" sz="2000">
                <a:cs typeface="Arial" panose="020B0604020202020204" pitchFamily="34" charset="0"/>
              </a:rPr>
              <a:t>que podem afetar um bolo.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‒"/>
            </a:pPr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C4168246-16D9-4D76-861C-0BFF811C912B}"/>
              </a:ext>
            </a:extLst>
          </p:cNvPr>
          <p:cNvSpPr/>
          <p:nvPr/>
        </p:nvSpPr>
        <p:spPr>
          <a:xfrm>
            <a:off x="8268070" y="3782954"/>
            <a:ext cx="1853071" cy="927463"/>
          </a:xfrm>
          <a:prstGeom prst="roundRect">
            <a:avLst/>
          </a:prstGeom>
          <a:solidFill>
            <a:srgbClr val="FF99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>
                <a:solidFill>
                  <a:schemeClr val="tx1"/>
                </a:solidFill>
              </a:rPr>
              <a:t>BOLO RUIM</a:t>
            </a:r>
            <a:endParaRPr lang="pt-BR" sz="2400" b="1" dirty="0">
              <a:solidFill>
                <a:schemeClr val="tx1"/>
              </a:solidFill>
            </a:endParaRP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36E0568F-5300-4263-9462-FF8F7B5AFAA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1005122" y="4246686"/>
            <a:ext cx="7262948" cy="3265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5AB16CBD-997C-4ECC-85AC-10507FA93DB7}"/>
              </a:ext>
            </a:extLst>
          </p:cNvPr>
          <p:cNvCxnSpPr/>
          <p:nvPr/>
        </p:nvCxnSpPr>
        <p:spPr>
          <a:xfrm flipH="1" flipV="1">
            <a:off x="6194527" y="2630151"/>
            <a:ext cx="1410788" cy="16165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FA3E1308-532B-41D8-B4E5-342963BA1DEC}"/>
              </a:ext>
            </a:extLst>
          </p:cNvPr>
          <p:cNvCxnSpPr>
            <a:cxnSpLocks/>
          </p:cNvCxnSpPr>
          <p:nvPr/>
        </p:nvCxnSpPr>
        <p:spPr>
          <a:xfrm flipH="1">
            <a:off x="6094284" y="4246685"/>
            <a:ext cx="1537157" cy="138311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8E2104D0-89AC-46E7-88A3-6543FA5AADF5}"/>
              </a:ext>
            </a:extLst>
          </p:cNvPr>
          <p:cNvCxnSpPr/>
          <p:nvPr/>
        </p:nvCxnSpPr>
        <p:spPr>
          <a:xfrm flipH="1" flipV="1">
            <a:off x="4197494" y="2630151"/>
            <a:ext cx="1410788" cy="16165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ED1F2A72-B472-4A65-B94D-B88A8BC9C393}"/>
              </a:ext>
            </a:extLst>
          </p:cNvPr>
          <p:cNvCxnSpPr>
            <a:cxnSpLocks/>
          </p:cNvCxnSpPr>
          <p:nvPr/>
        </p:nvCxnSpPr>
        <p:spPr>
          <a:xfrm flipH="1">
            <a:off x="4097251" y="4246685"/>
            <a:ext cx="1537157" cy="138311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5EDA12DA-3DC9-46DB-B13A-225BCD3DD285}"/>
              </a:ext>
            </a:extLst>
          </p:cNvPr>
          <p:cNvCxnSpPr/>
          <p:nvPr/>
        </p:nvCxnSpPr>
        <p:spPr>
          <a:xfrm flipH="1" flipV="1">
            <a:off x="2177744" y="2630151"/>
            <a:ext cx="1410788" cy="16165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7D3F9394-B73F-4C36-B35E-ABA4040DA5C2}"/>
              </a:ext>
            </a:extLst>
          </p:cNvPr>
          <p:cNvCxnSpPr>
            <a:cxnSpLocks/>
          </p:cNvCxnSpPr>
          <p:nvPr/>
        </p:nvCxnSpPr>
        <p:spPr>
          <a:xfrm flipH="1">
            <a:off x="2077501" y="4246685"/>
            <a:ext cx="1537157" cy="138311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29534AFD-21E4-43CC-B496-7F771ACD6A10}"/>
              </a:ext>
            </a:extLst>
          </p:cNvPr>
          <p:cNvSpPr txBox="1"/>
          <p:nvPr/>
        </p:nvSpPr>
        <p:spPr>
          <a:xfrm>
            <a:off x="1566784" y="5722741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Máquina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919AD489-24FF-4384-BFE5-10290389E552}"/>
              </a:ext>
            </a:extLst>
          </p:cNvPr>
          <p:cNvSpPr txBox="1"/>
          <p:nvPr/>
        </p:nvSpPr>
        <p:spPr>
          <a:xfrm>
            <a:off x="3684872" y="5722741"/>
            <a:ext cx="948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Método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77A13536-86D6-43BF-B9C6-734A8707E922}"/>
              </a:ext>
            </a:extLst>
          </p:cNvPr>
          <p:cNvSpPr txBox="1"/>
          <p:nvPr/>
        </p:nvSpPr>
        <p:spPr>
          <a:xfrm>
            <a:off x="5726418" y="5722741"/>
            <a:ext cx="1441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Mão-de-obra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354E2C44-D2E5-472E-808F-D3BC66A1C232}"/>
              </a:ext>
            </a:extLst>
          </p:cNvPr>
          <p:cNvSpPr txBox="1"/>
          <p:nvPr/>
        </p:nvSpPr>
        <p:spPr>
          <a:xfrm>
            <a:off x="1566784" y="2260819"/>
            <a:ext cx="101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Medição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AC0E5F93-7413-47A6-B570-2938A22D8DCE}"/>
              </a:ext>
            </a:extLst>
          </p:cNvPr>
          <p:cNvSpPr txBox="1"/>
          <p:nvPr/>
        </p:nvSpPr>
        <p:spPr>
          <a:xfrm>
            <a:off x="3352074" y="2242935"/>
            <a:ext cx="167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Meio Ambiente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E988FA00-4186-42C2-862C-4E412EF86A8D}"/>
              </a:ext>
            </a:extLst>
          </p:cNvPr>
          <p:cNvSpPr txBox="1"/>
          <p:nvPr/>
        </p:nvSpPr>
        <p:spPr>
          <a:xfrm>
            <a:off x="5726418" y="2260819"/>
            <a:ext cx="998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Material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96EBCF7-6298-4016-8E2F-E4902C304366}"/>
              </a:ext>
            </a:extLst>
          </p:cNvPr>
          <p:cNvSpPr txBox="1"/>
          <p:nvPr/>
        </p:nvSpPr>
        <p:spPr>
          <a:xfrm>
            <a:off x="1687855" y="2653847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Falta medidores</a:t>
            </a:r>
            <a:endParaRPr lang="pt-BR" dirty="0"/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8283DD84-DE9F-4676-8CF2-92A6BDEA4A27}"/>
              </a:ext>
            </a:extLst>
          </p:cNvPr>
          <p:cNvSpPr txBox="1"/>
          <p:nvPr/>
        </p:nvSpPr>
        <p:spPr>
          <a:xfrm>
            <a:off x="2140952" y="3007960"/>
            <a:ext cx="105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Pouco pó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B2A231F6-B24A-405A-85C0-8ECC716D0C79}"/>
              </a:ext>
            </a:extLst>
          </p:cNvPr>
          <p:cNvSpPr txBox="1"/>
          <p:nvPr/>
        </p:nvSpPr>
        <p:spPr>
          <a:xfrm>
            <a:off x="2606639" y="3461608"/>
            <a:ext cx="1246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Muita água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391A37C5-C74D-4D3F-ACC8-06525DB465C7}"/>
              </a:ext>
            </a:extLst>
          </p:cNvPr>
          <p:cNvSpPr txBox="1"/>
          <p:nvPr/>
        </p:nvSpPr>
        <p:spPr>
          <a:xfrm>
            <a:off x="2770537" y="3886143"/>
            <a:ext cx="125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Pouca água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E882C219-61E8-4E6B-B788-07610827ABF7}"/>
              </a:ext>
            </a:extLst>
          </p:cNvPr>
          <p:cNvSpPr txBox="1"/>
          <p:nvPr/>
        </p:nvSpPr>
        <p:spPr>
          <a:xfrm>
            <a:off x="6012980" y="2679392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Farinha vencida</a:t>
            </a:r>
            <a:endParaRPr lang="pt-BR" dirty="0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A8C221AC-D01A-470E-BE9D-3932E1BD2393}"/>
              </a:ext>
            </a:extLst>
          </p:cNvPr>
          <p:cNvSpPr txBox="1"/>
          <p:nvPr/>
        </p:nvSpPr>
        <p:spPr>
          <a:xfrm>
            <a:off x="6268970" y="3074458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Farinha com caruncho</a:t>
            </a:r>
            <a:endParaRPr lang="pt-BR" dirty="0"/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658C18AA-40F3-44FF-AEEE-8FAAAA520C4D}"/>
              </a:ext>
            </a:extLst>
          </p:cNvPr>
          <p:cNvSpPr txBox="1"/>
          <p:nvPr/>
        </p:nvSpPr>
        <p:spPr>
          <a:xfrm>
            <a:off x="6393476" y="3467059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Manteiga velha</a:t>
            </a:r>
            <a:endParaRPr lang="pt-BR" dirty="0"/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AA743F77-5A72-475D-BEAC-3B2ECC451029}"/>
              </a:ext>
            </a:extLst>
          </p:cNvPr>
          <p:cNvSpPr txBox="1"/>
          <p:nvPr/>
        </p:nvSpPr>
        <p:spPr>
          <a:xfrm>
            <a:off x="2026392" y="4500448"/>
            <a:ext cx="1956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Fogão desregulado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0148E39C-EA28-49E4-92D0-92D520E6100B}"/>
              </a:ext>
            </a:extLst>
          </p:cNvPr>
          <p:cNvSpPr txBox="1"/>
          <p:nvPr/>
        </p:nvSpPr>
        <p:spPr>
          <a:xfrm>
            <a:off x="6596314" y="3845244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Leite azedo</a:t>
            </a:r>
            <a:endParaRPr lang="pt-BR" dirty="0"/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A7F20A32-E1D7-4D27-8A7D-825395080B97}"/>
              </a:ext>
            </a:extLst>
          </p:cNvPr>
          <p:cNvSpPr txBox="1"/>
          <p:nvPr/>
        </p:nvSpPr>
        <p:spPr>
          <a:xfrm>
            <a:off x="4382529" y="4406004"/>
            <a:ext cx="2065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Sem medida padrão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556E77BB-446E-49C3-BD82-57B3E1E566CA}"/>
              </a:ext>
            </a:extLst>
          </p:cNvPr>
          <p:cNvSpPr txBox="1"/>
          <p:nvPr/>
        </p:nvSpPr>
        <p:spPr>
          <a:xfrm>
            <a:off x="4024278" y="483502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Sem receita</a:t>
            </a:r>
            <a:endParaRPr lang="pt-BR" dirty="0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CEFC70CB-2D38-4C83-9737-E2D5A836AF16}"/>
              </a:ext>
            </a:extLst>
          </p:cNvPr>
          <p:cNvSpPr txBox="1"/>
          <p:nvPr/>
        </p:nvSpPr>
        <p:spPr>
          <a:xfrm>
            <a:off x="4056641" y="2742442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Porta aberta</a:t>
            </a:r>
            <a:endParaRPr lang="pt-BR" dirty="0"/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F7D7CE73-BE0A-4387-B0E7-96D29E7501AB}"/>
              </a:ext>
            </a:extLst>
          </p:cNvPr>
          <p:cNvSpPr txBox="1"/>
          <p:nvPr/>
        </p:nvSpPr>
        <p:spPr>
          <a:xfrm>
            <a:off x="5924271" y="5289191"/>
            <a:ext cx="1877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Falta Treinamento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0A9F202E-A021-4374-B472-75B4D49E7982}"/>
              </a:ext>
            </a:extLst>
          </p:cNvPr>
          <p:cNvSpPr txBox="1"/>
          <p:nvPr/>
        </p:nvSpPr>
        <p:spPr>
          <a:xfrm>
            <a:off x="6517896" y="4583176"/>
            <a:ext cx="195861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BR" dirty="0"/>
              <a:t>Trocou a pessoa </a:t>
            </a:r>
          </a:p>
          <a:p>
            <a:r>
              <a:rPr lang="pt-BR"/>
              <a:t>que fazia</a:t>
            </a:r>
            <a:endParaRPr lang="pt-BR" dirty="0"/>
          </a:p>
        </p:txBody>
      </p:sp>
      <p:sp>
        <p:nvSpPr>
          <p:cNvPr id="39" name="Espaço Reservado para Número de Slide 2">
            <a:extLst>
              <a:ext uri="{FF2B5EF4-FFF2-40B4-BE49-F238E27FC236}">
                <a16:creationId xmlns:a16="http://schemas.microsoft.com/office/drawing/2014/main" id="{32253D76-6BB6-4A96-9B4E-3AB60AEAF94E}"/>
              </a:ext>
            </a:extLst>
          </p:cNvPr>
          <p:cNvSpPr txBox="1">
            <a:spLocks/>
          </p:cNvSpPr>
          <p:nvPr/>
        </p:nvSpPr>
        <p:spPr bwMode="auto">
          <a:xfrm>
            <a:off x="11632522" y="6401643"/>
            <a:ext cx="474616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pPr algn="ctr"/>
            <a:fld id="{097ACE94-7FE2-4788-BBEF-C7BABE1F7098}" type="slidenum">
              <a:rPr lang="en-US" altLang="es-PE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pPr algn="ctr"/>
              <a:t>3</a:t>
            </a:fld>
            <a:r>
              <a:rPr lang="en-US" altLang="es-PE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782C8A4-7867-4D55-930C-420EF89EA076}"/>
              </a:ext>
            </a:extLst>
          </p:cNvPr>
          <p:cNvSpPr txBox="1"/>
          <p:nvPr/>
        </p:nvSpPr>
        <p:spPr>
          <a:xfrm>
            <a:off x="774776" y="6596390"/>
            <a:ext cx="3809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i="1"/>
              <a:t>© 2018. GradusCT.com.br - Todos os direitos reservados.</a:t>
            </a:r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0AE35F0D-F0CB-4C49-AB31-A96058337F4A}"/>
              </a:ext>
            </a:extLst>
          </p:cNvPr>
          <p:cNvSpPr/>
          <p:nvPr/>
        </p:nvSpPr>
        <p:spPr>
          <a:xfrm>
            <a:off x="592596" y="105960"/>
            <a:ext cx="9763194" cy="55159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ISHIKAWA</a:t>
            </a:r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4EFD9574-710B-4833-BD99-70AA39B29F5D}"/>
              </a:ext>
            </a:extLst>
          </p:cNvPr>
          <p:cNvSpPr txBox="1"/>
          <p:nvPr/>
        </p:nvSpPr>
        <p:spPr>
          <a:xfrm>
            <a:off x="4209041" y="320612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Janela aberta</a:t>
            </a:r>
            <a:endParaRPr lang="pt-BR" dirty="0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C99B6649-AC1D-4519-AFFE-1FC2763F3C87}"/>
              </a:ext>
            </a:extLst>
          </p:cNvPr>
          <p:cNvSpPr txBox="1"/>
          <p:nvPr/>
        </p:nvSpPr>
        <p:spPr>
          <a:xfrm>
            <a:off x="1834334" y="497761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Batedeira Lenta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32065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m 40">
            <a:extLst>
              <a:ext uri="{FF2B5EF4-FFF2-40B4-BE49-F238E27FC236}">
                <a16:creationId xmlns:a16="http://schemas.microsoft.com/office/drawing/2014/main" id="{5AA9887A-EFBA-4A34-AECE-8C313763B7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" t="392" r="198" b="1544"/>
          <a:stretch/>
        </p:blipFill>
        <p:spPr>
          <a:xfrm>
            <a:off x="-1716" y="-6139"/>
            <a:ext cx="12192000" cy="6858000"/>
          </a:xfrm>
          <a:prstGeom prst="rect">
            <a:avLst/>
          </a:prstGeom>
        </p:spPr>
      </p:pic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B9ACEFBA-8B4A-4D93-84D5-AEA711AFB15B}"/>
              </a:ext>
            </a:extLst>
          </p:cNvPr>
          <p:cNvSpPr/>
          <p:nvPr/>
        </p:nvSpPr>
        <p:spPr>
          <a:xfrm>
            <a:off x="2110154" y="1371342"/>
            <a:ext cx="5210628" cy="72582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38ADCE61-36A9-455D-954C-4AC1B09414D5}"/>
              </a:ext>
            </a:extLst>
          </p:cNvPr>
          <p:cNvSpPr/>
          <p:nvPr/>
        </p:nvSpPr>
        <p:spPr>
          <a:xfrm>
            <a:off x="762048" y="1218389"/>
            <a:ext cx="11019691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Abaixo estão as possíveis </a:t>
            </a:r>
            <a:r>
              <a:rPr lang="pt-BR" sz="2000">
                <a:latin typeface="Arial" panose="020B0604020202020204" pitchFamily="34" charset="0"/>
                <a:cs typeface="Arial" panose="020B0604020202020204" pitchFamily="34" charset="0"/>
              </a:rPr>
              <a:t>causas </a:t>
            </a:r>
            <a:r>
              <a:rPr lang="pt-BR" sz="2000">
                <a:cs typeface="Arial" panose="020B0604020202020204" pitchFamily="34" charset="0"/>
              </a:rPr>
              <a:t>que podem afetar uma reunião.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‒"/>
            </a:pPr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C4168246-16D9-4D76-861C-0BFF811C912B}"/>
              </a:ext>
            </a:extLst>
          </p:cNvPr>
          <p:cNvSpPr/>
          <p:nvPr/>
        </p:nvSpPr>
        <p:spPr>
          <a:xfrm>
            <a:off x="8268070" y="3782954"/>
            <a:ext cx="1853071" cy="927463"/>
          </a:xfrm>
          <a:prstGeom prst="roundRect">
            <a:avLst/>
          </a:prstGeom>
          <a:solidFill>
            <a:schemeClr val="accent4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>
                <a:solidFill>
                  <a:schemeClr val="bg1"/>
                </a:solidFill>
              </a:rPr>
              <a:t>Reunião Ruim</a:t>
            </a:r>
            <a:endParaRPr lang="pt-BR" sz="2400" b="1" dirty="0">
              <a:solidFill>
                <a:schemeClr val="bg1"/>
              </a:solidFill>
            </a:endParaRPr>
          </a:p>
        </p:txBody>
      </p: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36E0568F-5300-4263-9462-FF8F7B5AFAA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1005122" y="4246686"/>
            <a:ext cx="7262948" cy="3265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5AB16CBD-997C-4ECC-85AC-10507FA93DB7}"/>
              </a:ext>
            </a:extLst>
          </p:cNvPr>
          <p:cNvCxnSpPr/>
          <p:nvPr/>
        </p:nvCxnSpPr>
        <p:spPr>
          <a:xfrm flipH="1" flipV="1">
            <a:off x="6194527" y="2630151"/>
            <a:ext cx="1410788" cy="16165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FA3E1308-532B-41D8-B4E5-342963BA1DEC}"/>
              </a:ext>
            </a:extLst>
          </p:cNvPr>
          <p:cNvCxnSpPr>
            <a:cxnSpLocks/>
          </p:cNvCxnSpPr>
          <p:nvPr/>
        </p:nvCxnSpPr>
        <p:spPr>
          <a:xfrm flipH="1">
            <a:off x="6094284" y="4246685"/>
            <a:ext cx="1537157" cy="138311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8E2104D0-89AC-46E7-88A3-6543FA5AADF5}"/>
              </a:ext>
            </a:extLst>
          </p:cNvPr>
          <p:cNvCxnSpPr/>
          <p:nvPr/>
        </p:nvCxnSpPr>
        <p:spPr>
          <a:xfrm flipH="1" flipV="1">
            <a:off x="4197494" y="2630151"/>
            <a:ext cx="1410788" cy="16165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ED1F2A72-B472-4A65-B94D-B88A8BC9C393}"/>
              </a:ext>
            </a:extLst>
          </p:cNvPr>
          <p:cNvCxnSpPr>
            <a:cxnSpLocks/>
          </p:cNvCxnSpPr>
          <p:nvPr/>
        </p:nvCxnSpPr>
        <p:spPr>
          <a:xfrm flipH="1">
            <a:off x="4097251" y="4246685"/>
            <a:ext cx="1537157" cy="138311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5EDA12DA-3DC9-46DB-B13A-225BCD3DD285}"/>
              </a:ext>
            </a:extLst>
          </p:cNvPr>
          <p:cNvCxnSpPr/>
          <p:nvPr/>
        </p:nvCxnSpPr>
        <p:spPr>
          <a:xfrm flipH="1" flipV="1">
            <a:off x="2177744" y="2630151"/>
            <a:ext cx="1410788" cy="16165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7D3F9394-B73F-4C36-B35E-ABA4040DA5C2}"/>
              </a:ext>
            </a:extLst>
          </p:cNvPr>
          <p:cNvCxnSpPr>
            <a:cxnSpLocks/>
          </p:cNvCxnSpPr>
          <p:nvPr/>
        </p:nvCxnSpPr>
        <p:spPr>
          <a:xfrm flipH="1">
            <a:off x="2077501" y="4246685"/>
            <a:ext cx="1537157" cy="138311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29534AFD-21E4-43CC-B496-7F771ACD6A10}"/>
              </a:ext>
            </a:extLst>
          </p:cNvPr>
          <p:cNvSpPr txBox="1"/>
          <p:nvPr/>
        </p:nvSpPr>
        <p:spPr>
          <a:xfrm>
            <a:off x="1566784" y="5722741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Máquina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919AD489-24FF-4384-BFE5-10290389E552}"/>
              </a:ext>
            </a:extLst>
          </p:cNvPr>
          <p:cNvSpPr txBox="1"/>
          <p:nvPr/>
        </p:nvSpPr>
        <p:spPr>
          <a:xfrm>
            <a:off x="3684872" y="5722741"/>
            <a:ext cx="948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Método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77A13536-86D6-43BF-B9C6-734A8707E922}"/>
              </a:ext>
            </a:extLst>
          </p:cNvPr>
          <p:cNvSpPr txBox="1"/>
          <p:nvPr/>
        </p:nvSpPr>
        <p:spPr>
          <a:xfrm>
            <a:off x="5726418" y="5722741"/>
            <a:ext cx="1441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Mão-de-obra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354E2C44-D2E5-472E-808F-D3BC66A1C232}"/>
              </a:ext>
            </a:extLst>
          </p:cNvPr>
          <p:cNvSpPr txBox="1"/>
          <p:nvPr/>
        </p:nvSpPr>
        <p:spPr>
          <a:xfrm>
            <a:off x="1566784" y="2260819"/>
            <a:ext cx="101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Medição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AC0E5F93-7413-47A6-B570-2938A22D8DCE}"/>
              </a:ext>
            </a:extLst>
          </p:cNvPr>
          <p:cNvSpPr txBox="1"/>
          <p:nvPr/>
        </p:nvSpPr>
        <p:spPr>
          <a:xfrm>
            <a:off x="3352074" y="2242935"/>
            <a:ext cx="167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Meio Ambiente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E988FA00-4186-42C2-862C-4E412EF86A8D}"/>
              </a:ext>
            </a:extLst>
          </p:cNvPr>
          <p:cNvSpPr txBox="1"/>
          <p:nvPr/>
        </p:nvSpPr>
        <p:spPr>
          <a:xfrm>
            <a:off x="5726418" y="2260819"/>
            <a:ext cx="998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Material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96EBCF7-6298-4016-8E2F-E4902C304366}"/>
              </a:ext>
            </a:extLst>
          </p:cNvPr>
          <p:cNvSpPr txBox="1"/>
          <p:nvPr/>
        </p:nvSpPr>
        <p:spPr>
          <a:xfrm>
            <a:off x="1475811" y="2653506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Falta controle de hora</a:t>
            </a:r>
            <a:endParaRPr lang="pt-BR" dirty="0"/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8283DD84-DE9F-4676-8CF2-92A6BDEA4A27}"/>
              </a:ext>
            </a:extLst>
          </p:cNvPr>
          <p:cNvSpPr txBox="1"/>
          <p:nvPr/>
        </p:nvSpPr>
        <p:spPr>
          <a:xfrm>
            <a:off x="1773046" y="3086181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Falta aferição</a:t>
            </a:r>
            <a:endParaRPr lang="pt-BR" dirty="0"/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E882C219-61E8-4E6B-B788-07610827ABF7}"/>
              </a:ext>
            </a:extLst>
          </p:cNvPr>
          <p:cNvSpPr txBox="1"/>
          <p:nvPr/>
        </p:nvSpPr>
        <p:spPr>
          <a:xfrm>
            <a:off x="6012980" y="2679392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Falta de caneta</a:t>
            </a:r>
            <a:endParaRPr lang="pt-BR" dirty="0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A8C221AC-D01A-470E-BE9D-3932E1BD2393}"/>
              </a:ext>
            </a:extLst>
          </p:cNvPr>
          <p:cNvSpPr txBox="1"/>
          <p:nvPr/>
        </p:nvSpPr>
        <p:spPr>
          <a:xfrm>
            <a:off x="6268970" y="3074458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Falta rascunho</a:t>
            </a:r>
            <a:endParaRPr lang="pt-BR" dirty="0"/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658C18AA-40F3-44FF-AEEE-8FAAAA520C4D}"/>
              </a:ext>
            </a:extLst>
          </p:cNvPr>
          <p:cNvSpPr txBox="1"/>
          <p:nvPr/>
        </p:nvSpPr>
        <p:spPr>
          <a:xfrm>
            <a:off x="6393476" y="3467059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Falta Marcadores</a:t>
            </a:r>
            <a:endParaRPr lang="pt-BR" dirty="0"/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AA743F77-5A72-475D-BEAC-3B2ECC451029}"/>
              </a:ext>
            </a:extLst>
          </p:cNvPr>
          <p:cNvSpPr txBox="1"/>
          <p:nvPr/>
        </p:nvSpPr>
        <p:spPr>
          <a:xfrm>
            <a:off x="2258286" y="4358171"/>
            <a:ext cx="1957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/>
              <a:t>Projetor não funciona</a:t>
            </a:r>
            <a:endParaRPr lang="pt-BR" dirty="0"/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0148E39C-EA28-49E4-92D0-92D520E6100B}"/>
              </a:ext>
            </a:extLst>
          </p:cNvPr>
          <p:cNvSpPr txBox="1"/>
          <p:nvPr/>
        </p:nvSpPr>
        <p:spPr>
          <a:xfrm>
            <a:off x="6596314" y="384524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Falta Postit</a:t>
            </a:r>
            <a:endParaRPr lang="pt-BR" dirty="0"/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A7F20A32-E1D7-4D27-8A7D-825395080B97}"/>
              </a:ext>
            </a:extLst>
          </p:cNvPr>
          <p:cNvSpPr txBox="1"/>
          <p:nvPr/>
        </p:nvSpPr>
        <p:spPr>
          <a:xfrm>
            <a:off x="4382529" y="4406004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Sem agenda </a:t>
            </a:r>
            <a:endParaRPr lang="pt-BR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556E77BB-446E-49C3-BD82-57B3E1E566CA}"/>
              </a:ext>
            </a:extLst>
          </p:cNvPr>
          <p:cNvSpPr txBox="1"/>
          <p:nvPr/>
        </p:nvSpPr>
        <p:spPr>
          <a:xfrm>
            <a:off x="4024278" y="4835020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Sem horários definidos</a:t>
            </a:r>
            <a:endParaRPr lang="pt-BR" dirty="0"/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CEFC70CB-2D38-4C83-9737-E2D5A836AF16}"/>
              </a:ext>
            </a:extLst>
          </p:cNvPr>
          <p:cNvSpPr txBox="1"/>
          <p:nvPr/>
        </p:nvSpPr>
        <p:spPr>
          <a:xfrm>
            <a:off x="4056641" y="2742442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Porta batendo</a:t>
            </a:r>
            <a:endParaRPr lang="pt-BR" dirty="0"/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F7D7CE73-BE0A-4387-B0E7-96D29E7501AB}"/>
              </a:ext>
            </a:extLst>
          </p:cNvPr>
          <p:cNvSpPr txBox="1"/>
          <p:nvPr/>
        </p:nvSpPr>
        <p:spPr>
          <a:xfrm>
            <a:off x="5924271" y="5289191"/>
            <a:ext cx="1877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Falta Treinamento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0A9F202E-A021-4374-B472-75B4D49E7982}"/>
              </a:ext>
            </a:extLst>
          </p:cNvPr>
          <p:cNvSpPr txBox="1"/>
          <p:nvPr/>
        </p:nvSpPr>
        <p:spPr>
          <a:xfrm>
            <a:off x="6517896" y="4583176"/>
            <a:ext cx="195861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BR" dirty="0"/>
              <a:t>Trocou a pessoa </a:t>
            </a:r>
          </a:p>
          <a:p>
            <a:r>
              <a:rPr lang="pt-BR"/>
              <a:t>que fazia</a:t>
            </a:r>
            <a:endParaRPr lang="pt-BR" dirty="0"/>
          </a:p>
        </p:txBody>
      </p:sp>
      <p:sp>
        <p:nvSpPr>
          <p:cNvPr id="39" name="Espaço Reservado para Número de Slide 2">
            <a:extLst>
              <a:ext uri="{FF2B5EF4-FFF2-40B4-BE49-F238E27FC236}">
                <a16:creationId xmlns:a16="http://schemas.microsoft.com/office/drawing/2014/main" id="{32253D76-6BB6-4A96-9B4E-3AB60AEAF94E}"/>
              </a:ext>
            </a:extLst>
          </p:cNvPr>
          <p:cNvSpPr txBox="1">
            <a:spLocks/>
          </p:cNvSpPr>
          <p:nvPr/>
        </p:nvSpPr>
        <p:spPr bwMode="auto">
          <a:xfrm>
            <a:off x="11632522" y="6401643"/>
            <a:ext cx="474616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pPr algn="ctr"/>
            <a:fld id="{097ACE94-7FE2-4788-BBEF-C7BABE1F7098}" type="slidenum">
              <a:rPr lang="en-US" altLang="es-PE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pPr algn="ctr"/>
              <a:t>4</a:t>
            </a:fld>
            <a:r>
              <a:rPr lang="en-US" altLang="es-PE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782C8A4-7867-4D55-930C-420EF89EA076}"/>
              </a:ext>
            </a:extLst>
          </p:cNvPr>
          <p:cNvSpPr txBox="1"/>
          <p:nvPr/>
        </p:nvSpPr>
        <p:spPr>
          <a:xfrm>
            <a:off x="774776" y="6596390"/>
            <a:ext cx="3809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i="1"/>
              <a:t>© 2018. GradusCT.com.br - Todos os direitos reservados.</a:t>
            </a:r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0AE35F0D-F0CB-4C49-AB31-A96058337F4A}"/>
              </a:ext>
            </a:extLst>
          </p:cNvPr>
          <p:cNvSpPr/>
          <p:nvPr/>
        </p:nvSpPr>
        <p:spPr>
          <a:xfrm>
            <a:off x="592596" y="105960"/>
            <a:ext cx="9763194" cy="55159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2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ISHIKAWA</a:t>
            </a:r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4EFD9574-710B-4833-BD99-70AA39B29F5D}"/>
              </a:ext>
            </a:extLst>
          </p:cNvPr>
          <p:cNvSpPr txBox="1"/>
          <p:nvPr/>
        </p:nvSpPr>
        <p:spPr>
          <a:xfrm>
            <a:off x="4209041" y="3206126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Barulho externo</a:t>
            </a:r>
            <a:endParaRPr lang="pt-BR" dirty="0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C99B6649-AC1D-4519-AFFE-1FC2763F3C87}"/>
              </a:ext>
            </a:extLst>
          </p:cNvPr>
          <p:cNvSpPr txBox="1"/>
          <p:nvPr/>
        </p:nvSpPr>
        <p:spPr>
          <a:xfrm>
            <a:off x="1834334" y="4977618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Internet Lenta</a:t>
            </a:r>
            <a:endParaRPr lang="pt-BR" dirty="0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888C949E-043D-4658-A8C5-FFB93D8E679B}"/>
              </a:ext>
            </a:extLst>
          </p:cNvPr>
          <p:cNvSpPr txBox="1"/>
          <p:nvPr/>
        </p:nvSpPr>
        <p:spPr>
          <a:xfrm>
            <a:off x="3692157" y="5257513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Sem objetivo</a:t>
            </a:r>
            <a:endParaRPr lang="pt-BR" dirty="0"/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7339B34B-E5C5-4E9D-BD55-1518FD4B7C94}"/>
              </a:ext>
            </a:extLst>
          </p:cNvPr>
          <p:cNvSpPr txBox="1"/>
          <p:nvPr/>
        </p:nvSpPr>
        <p:spPr>
          <a:xfrm>
            <a:off x="1653614" y="535364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Conexão caindo</a:t>
            </a:r>
            <a:endParaRPr lang="pt-BR" dirty="0"/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C1E618B7-B061-4A1D-9F46-2F4A5BADA4B8}"/>
              </a:ext>
            </a:extLst>
          </p:cNvPr>
          <p:cNvSpPr txBox="1"/>
          <p:nvPr/>
        </p:nvSpPr>
        <p:spPr>
          <a:xfrm>
            <a:off x="4430553" y="3636572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Calor / Frio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76613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1F6D8C04-6510-4D4C-B882-C870DABCFDAC}"/>
              </a:ext>
            </a:extLst>
          </p:cNvPr>
          <p:cNvSpPr txBox="1">
            <a:spLocks/>
          </p:cNvSpPr>
          <p:nvPr/>
        </p:nvSpPr>
        <p:spPr bwMode="auto">
          <a:xfrm>
            <a:off x="11416937" y="6459315"/>
            <a:ext cx="709749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Opel Sans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pPr algn="ctr"/>
            <a:fld id="{097ACE94-7FE2-4788-BBEF-C7BABE1F7098}" type="slidenum">
              <a:rPr lang="en-US" altLang="es-PE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pPr algn="ctr"/>
              <a:t>5</a:t>
            </a:fld>
            <a:r>
              <a:rPr lang="en-US" altLang="es-PE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5D71CE2-3290-49FD-88FB-B9095DDBD0E0}"/>
              </a:ext>
            </a:extLst>
          </p:cNvPr>
          <p:cNvSpPr txBox="1"/>
          <p:nvPr/>
        </p:nvSpPr>
        <p:spPr>
          <a:xfrm>
            <a:off x="764" y="3996847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i="1" dirty="0">
                <a:solidFill>
                  <a:srgbClr val="0070C0"/>
                </a:solidFill>
              </a:rPr>
              <a:t>www.gradusct.com.br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3935760" y="3690569"/>
            <a:ext cx="4196698" cy="369332"/>
            <a:chOff x="4210250" y="3690569"/>
            <a:chExt cx="3579242" cy="369332"/>
          </a:xfrm>
        </p:grpSpPr>
        <p:pic>
          <p:nvPicPr>
            <p:cNvPr id="8" name="Imagem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8" t="3601" r="71524" b="70259"/>
            <a:stretch/>
          </p:blipFill>
          <p:spPr>
            <a:xfrm>
              <a:off x="4210250" y="3779593"/>
              <a:ext cx="236131" cy="247650"/>
            </a:xfrm>
            <a:prstGeom prst="rect">
              <a:avLst/>
            </a:prstGeom>
          </p:spPr>
        </p:pic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E5D71CE2-3290-49FD-88FB-B9095DDBD0E0}"/>
                </a:ext>
              </a:extLst>
            </p:cNvPr>
            <p:cNvSpPr txBox="1"/>
            <p:nvPr/>
          </p:nvSpPr>
          <p:spPr>
            <a:xfrm>
              <a:off x="4404036" y="3690569"/>
              <a:ext cx="33854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i="1" dirty="0">
                  <a:solidFill>
                    <a:srgbClr val="002060"/>
                  </a:solidFill>
                </a:rPr>
                <a:t>/</a:t>
              </a:r>
              <a:r>
                <a:rPr lang="pt-BR" b="1" i="1" dirty="0" err="1">
                  <a:solidFill>
                    <a:srgbClr val="002060"/>
                  </a:solidFill>
                </a:rPr>
                <a:t>gradusconsultoriaetreinamentos</a:t>
              </a:r>
              <a:endParaRPr lang="pt-BR" b="1" i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4" t="16575" b="14487"/>
          <a:stretch/>
        </p:blipFill>
        <p:spPr>
          <a:xfrm>
            <a:off x="5161263" y="2400721"/>
            <a:ext cx="1718607" cy="1335812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" t="1206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231032"/>
      </p:ext>
    </p:extLst>
  </p:cSld>
  <p:clrMapOvr>
    <a:masterClrMapping/>
  </p:clrMapOvr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ar design">
  <a:themeElements>
    <a:clrScheme name="Personalizar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ar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ersonalizar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ar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ar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ar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ar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ar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ar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8641</TotalTime>
  <Words>202</Words>
  <Application>Microsoft Office PowerPoint</Application>
  <PresentationFormat>Widescreen</PresentationFormat>
  <Paragraphs>81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Wingdings</vt:lpstr>
      <vt:lpstr>Design padrão</vt:lpstr>
      <vt:lpstr>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Novelis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CarvalhoW</dc:creator>
  <cp:lastModifiedBy>Marcello</cp:lastModifiedBy>
  <cp:revision>1084</cp:revision>
  <dcterms:created xsi:type="dcterms:W3CDTF">2008-05-30T22:37:21Z</dcterms:created>
  <dcterms:modified xsi:type="dcterms:W3CDTF">2018-07-25T17:04:56Z</dcterms:modified>
</cp:coreProperties>
</file>